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48" r:id="rId5"/>
  </p:sldMasterIdLst>
  <p:notesMasterIdLst>
    <p:notesMasterId r:id="rId17"/>
  </p:notesMasterIdLst>
  <p:sldIdLst>
    <p:sldId id="362" r:id="rId6"/>
    <p:sldId id="285" r:id="rId7"/>
    <p:sldId id="279" r:id="rId8"/>
    <p:sldId id="287" r:id="rId9"/>
    <p:sldId id="288" r:id="rId10"/>
    <p:sldId id="284" r:id="rId11"/>
    <p:sldId id="286" r:id="rId12"/>
    <p:sldId id="280" r:id="rId13"/>
    <p:sldId id="363" r:id="rId14"/>
    <p:sldId id="278" r:id="rId15"/>
    <p:sldId id="310" r:id="rId16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62D37E-F3B2-F110-D56A-0B63F434FC46}" name="Rob Cushworth" initials="RC" userId="S::Rob.Cushworth@chess-dynamics.com::ddef5ade-9a09-481f-a649-8de213dcc8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549" autoAdjust="0"/>
  </p:normalViewPr>
  <p:slideViewPr>
    <p:cSldViewPr snapToGrid="0">
      <p:cViewPr varScale="1">
        <p:scale>
          <a:sx n="87" d="100"/>
          <a:sy n="87" d="100"/>
        </p:scale>
        <p:origin x="114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</a:t>
            </a:r>
          </a:p>
          <a:p>
            <a:endParaRPr lang="en-GB" dirty="0"/>
          </a:p>
          <a:p>
            <a:r>
              <a:rPr lang="en-GB" dirty="0"/>
              <a:t>Desiccator – prevents moisture getting into the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20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LRF.</a:t>
            </a:r>
          </a:p>
          <a:p>
            <a:r>
              <a:rPr lang="en-GB" dirty="0"/>
              <a:t>Ensure no strong solvents used on lens.</a:t>
            </a:r>
          </a:p>
          <a:p>
            <a:r>
              <a:rPr lang="en-GB" dirty="0"/>
              <a:t>Desiccator – indicates moisture getting into the system</a:t>
            </a:r>
          </a:p>
          <a:p>
            <a:r>
              <a:rPr lang="en-GB" dirty="0"/>
              <a:t>Do not use water jet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055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</a:t>
            </a:r>
          </a:p>
          <a:p>
            <a:r>
              <a:rPr lang="en-GB" dirty="0"/>
              <a:t>Add </a:t>
            </a:r>
            <a:r>
              <a:rPr lang="en-GB" dirty="0" err="1"/>
              <a:t>threadlock</a:t>
            </a:r>
            <a:r>
              <a:rPr lang="en-GB" dirty="0"/>
              <a:t> if repeatedly getting loose screws</a:t>
            </a:r>
            <a:r>
              <a:rPr lang="en-GB"/>
              <a:t>/bolts</a:t>
            </a:r>
            <a:endParaRPr lang="en-GB" dirty="0"/>
          </a:p>
          <a:p>
            <a:r>
              <a:rPr lang="en-GB" dirty="0"/>
              <a:t>Desiccator – indicates moisture getting into the system. Blue = good, pink = bad.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5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6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Desiccator – indicates moisture getting into the system. Blue = good, Pink = bad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565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10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55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</a:t>
            </a:r>
          </a:p>
          <a:p>
            <a:endParaRPr lang="en-GB" dirty="0"/>
          </a:p>
          <a:p>
            <a:r>
              <a:rPr lang="en-GB" dirty="0"/>
              <a:t>Desiccator – prevents moisture getting into the system. Blue = good, Pink = Bad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82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5535"/>
            <a:ext cx="2743200" cy="365125"/>
          </a:xfrm>
        </p:spPr>
        <p:txBody>
          <a:bodyPr/>
          <a:lstStyle>
            <a:lvl1pPr algn="r">
              <a:defRPr sz="1400" b="0"/>
            </a:lvl1pPr>
          </a:lstStyle>
          <a:p>
            <a:pPr algn="l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4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72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198B06BB-EAE0-4102-BDC9-100CBB5FFB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29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8544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54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8CA377-E488-40B7-B33A-EE7BD1E8B4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442" y="136642"/>
            <a:ext cx="449644" cy="368157"/>
          </a:xfrm>
          <a:prstGeom prst="rect">
            <a:avLst/>
          </a:prstGeom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1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188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92188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82163EE6-795C-4362-A5EB-F50D10274E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5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492875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386F8AA3-DBB0-4257-BE80-F8A5FACCA9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2E16CEB0-3F08-4E11-8C83-E46327969F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64" r:id="rId3"/>
    <p:sldLayoutId id="2147483660" r:id="rId4"/>
    <p:sldLayoutId id="2147483665" r:id="rId5"/>
    <p:sldLayoutId id="214748366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 – Routine Maintenance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9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- Safety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/>
              <a:t>Prior to any maintenance being carried out, ensure the following: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The system is powered down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System is placed securely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Other personnel are aware of work being performed to prevent accidental activation of the system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58136C-E9EE-9999-3272-5731616A5019}"/>
              </a:ext>
            </a:extLst>
          </p:cNvPr>
          <p:cNvSpPr txBox="1"/>
          <p:nvPr/>
        </p:nvSpPr>
        <p:spPr>
          <a:xfrm>
            <a:off x="4524215" y="1075267"/>
            <a:ext cx="521917" cy="36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Poppins" panose="020B0502040204020203" pitchFamily="2" charset="0"/>
              </a:rPr>
              <a:t>⚠️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337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/>
          </a:p>
          <a:p>
            <a:r>
              <a:rPr lang="en-GB" sz="2400" b="0" i="0" dirty="0">
                <a:effectLst/>
              </a:rPr>
              <a:t>Before carrying out any maintenance, either routine or corrective, the system must be cleaned to prevent ingress of dirt and debris.</a:t>
            </a:r>
          </a:p>
          <a:p>
            <a:endParaRPr lang="en-GB" sz="2400" dirty="0"/>
          </a:p>
          <a:p>
            <a:r>
              <a:rPr lang="en-GB" sz="2400" b="0" i="0" dirty="0">
                <a:effectLst/>
              </a:rPr>
              <a:t>Clean the system in the following way:</a:t>
            </a:r>
          </a:p>
          <a:p>
            <a:endParaRPr lang="en-GB" sz="2400" b="0" i="0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Remove any loose dust and dirt with a soft cloth.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Remove grime with a soft cloth moistened with dilute detergent or proprietary cleaning solution.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Remove any spillages from the system immediately.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1972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Deployment Checks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Mechanical Checks</a:t>
            </a:r>
          </a:p>
          <a:p>
            <a:r>
              <a:rPr lang="en-GB" sz="2400" dirty="0"/>
              <a:t>Once system has been delivered to location, a number or mechanical checks should be performed.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Visual check of the equipment, especially camera lenses.</a:t>
            </a:r>
            <a:br>
              <a:rPr lang="en-GB" sz="2400" b="0" i="0" dirty="0">
                <a:effectLst/>
              </a:rPr>
            </a:br>
            <a:r>
              <a:rPr lang="en-GB" sz="2400" b="0" i="0" dirty="0">
                <a:effectLst/>
              </a:rPr>
              <a:t>Clean as necessary.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colour of desiccator windows.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condition of all of the external cables and their back shells.</a:t>
            </a:r>
            <a:br>
              <a:rPr lang="en-GB" sz="2400" b="0" i="0" dirty="0">
                <a:effectLst/>
              </a:rPr>
            </a:br>
            <a:r>
              <a:rPr lang="en-GB" sz="2400" b="0" i="0" dirty="0">
                <a:effectLst/>
              </a:rPr>
              <a:t>Check connections are secure and correctly seated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Repair or replace damaged cable sheathes as appropriate.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security of all fastenings and tighten as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mast for signs of wear or damage.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Check Fire extinguishers are in service date</a:t>
            </a:r>
            <a:endParaRPr lang="en-GB" sz="24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813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Deployment Checks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Operational Checks</a:t>
            </a:r>
          </a:p>
          <a:p>
            <a:r>
              <a:rPr lang="en-GB" sz="2400" dirty="0"/>
              <a:t>Prior to the system being utilised, a number of operational checks should be performed.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The system powers on and boots as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Check no breakers have tripped on the Rack Junction Box (RJB).</a:t>
            </a:r>
            <a:endParaRPr lang="en-GB" sz="20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Images visible from both cameras (Daylight TV and Thermal).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The GPS has picked up current location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Radars power up and start scanning.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All system components show a “Green” healthy status in the VMS.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System moves when commanded via the control pad.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1" dirty="0"/>
              <a:t>Check Digital Cross Hair Alignment (to be covered in another chapter)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1" dirty="0"/>
              <a:t>Check Image Fusion alignment (to be covered in another chapter)</a:t>
            </a:r>
          </a:p>
        </p:txBody>
      </p:sp>
    </p:spTree>
    <p:extLst>
      <p:ext uri="{BB962C8B-B14F-4D97-AF65-F5344CB8AC3E}">
        <p14:creationId xmlns:p14="http://schemas.microsoft.com/office/powerpoint/2010/main" val="294522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- Daily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Visual check of the equipment, especially camera lenses.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Wipe lenses as necessary.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colour of desiccator windows.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On EOD, </a:t>
            </a:r>
            <a:r>
              <a:rPr lang="en-GB" dirty="0" err="1"/>
              <a:t>Tecnobit</a:t>
            </a:r>
            <a:r>
              <a:rPr lang="en-GB" dirty="0"/>
              <a:t> Camera and LRF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On </a:t>
            </a:r>
            <a:r>
              <a:rPr lang="en-GB" dirty="0" err="1"/>
              <a:t>Tecnobit</a:t>
            </a:r>
            <a:r>
              <a:rPr lang="en-GB" dirty="0"/>
              <a:t> and EOD if both sides of the indicator                                                                                        have gone pink then the desiccator should be replaced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</a:rPr>
              <a:t>On LRF desiccator should be replaced once every three years</a:t>
            </a:r>
          </a:p>
          <a:p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7442A-C3D2-DB53-5389-61BCF14AA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409" y="2916015"/>
            <a:ext cx="3032108" cy="19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5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Monthly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1037612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/>
          </a:p>
          <a:p>
            <a:r>
              <a:rPr lang="en-GB" sz="2400" dirty="0"/>
              <a:t>These checks should be carried out on a weekly basis to ensure continued successful operation of the system</a:t>
            </a:r>
          </a:p>
          <a:p>
            <a:endParaRPr lang="en-GB" sz="2400" i="0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condition of all of the external cables and their back shells.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Repair or replace damaged cable sheathes as appropriate.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whether any of the jam nuts on the connectors are loose, tighten if necessary.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security and torque of all fastenings and tighten as required.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</a:t>
            </a:r>
            <a:r>
              <a:rPr lang="en-GB" sz="2400" dirty="0"/>
              <a:t>mast</a:t>
            </a:r>
            <a:r>
              <a:rPr lang="en-GB" sz="2400" b="0" i="0" dirty="0">
                <a:effectLst/>
              </a:rPr>
              <a:t> for signs of wear or damage.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Check Camera Alignment</a:t>
            </a:r>
          </a:p>
        </p:txBody>
      </p:sp>
    </p:spTree>
    <p:extLst>
      <p:ext uri="{BB962C8B-B14F-4D97-AF65-F5344CB8AC3E}">
        <p14:creationId xmlns:p14="http://schemas.microsoft.com/office/powerpoint/2010/main" val="8819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Desiccator Replacement EOD/</a:t>
            </a:r>
            <a:r>
              <a:rPr lang="en-US" b="1" dirty="0" err="1">
                <a:solidFill>
                  <a:schemeClr val="bg1"/>
                </a:solidFill>
              </a:rPr>
              <a:t>Tecnobit</a:t>
            </a:r>
            <a:r>
              <a:rPr lang="en-US" b="1" dirty="0">
                <a:solidFill>
                  <a:schemeClr val="bg1"/>
                </a:solidFill>
              </a:rPr>
              <a:t> Camera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698446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b="1" dirty="0"/>
          </a:p>
          <a:p>
            <a:r>
              <a:rPr lang="en-GB" sz="1200" dirty="0"/>
              <a:t>WARNING: All power must be removed from the system before starting this procedure.</a:t>
            </a:r>
            <a:r>
              <a:rPr lang="en-GB" sz="1200" b="1" dirty="0"/>
              <a:t> </a:t>
            </a:r>
          </a:p>
          <a:p>
            <a:endParaRPr lang="en-GB" sz="1200" b="1" i="0" dirty="0">
              <a:effectLst/>
            </a:endParaRPr>
          </a:p>
          <a:p>
            <a:r>
              <a:rPr lang="en-GB" sz="1200" b="1" dirty="0"/>
              <a:t>Tools and consumables</a:t>
            </a:r>
          </a:p>
          <a:p>
            <a:endParaRPr lang="en-GB" sz="1200" b="1" dirty="0"/>
          </a:p>
          <a:p>
            <a:r>
              <a:rPr lang="de-DE" sz="1200" dirty="0"/>
              <a:t>18397–Desiccator BLD2233-19 M20 silica gel</a:t>
            </a:r>
            <a:endParaRPr lang="en-GB" sz="1200" b="1" dirty="0"/>
          </a:p>
          <a:p>
            <a:endParaRPr lang="en-GB" sz="1200" b="1" dirty="0"/>
          </a:p>
          <a:p>
            <a:r>
              <a:rPr lang="en-GB" sz="1200" b="1" i="0" dirty="0">
                <a:effectLst/>
              </a:rPr>
              <a:t>Replacement procedure</a:t>
            </a:r>
          </a:p>
          <a:p>
            <a:endParaRPr lang="en-GB" sz="1200" b="1" dirty="0"/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Check the indicator on the front of the desiccator and if both 30 and 50 sides of the indicator have gone pink then the desiccator should be replaced.</a:t>
            </a:r>
          </a:p>
          <a:p>
            <a:pPr marL="342900" indent="-342900">
              <a:buFont typeface="+mj-lt"/>
              <a:buAutoNum type="arabicPeriod"/>
            </a:pPr>
            <a:endParaRPr lang="en-GB" sz="1200" b="1" i="0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Unscrew the desiccator from the EOD/Camera by gripping the plastic weather shield and rotating anti clockwise. Clean the exposed sealing face on the EOD/Camera.</a:t>
            </a:r>
          </a:p>
          <a:p>
            <a:pPr marL="342900" indent="-342900">
              <a:buFont typeface="+mj-lt"/>
              <a:buAutoNum type="arabicPeriod"/>
            </a:pPr>
            <a:endParaRPr lang="en-GB" sz="1200" b="1" dirty="0"/>
          </a:p>
          <a:p>
            <a:pPr marL="342900" indent="-342900">
              <a:buFont typeface="+mj-lt"/>
              <a:buAutoNum type="arabicPeriod"/>
            </a:pPr>
            <a:r>
              <a:rPr lang="en-GB" sz="1200" dirty="0"/>
              <a:t>Remove the new desiccator from its packaging and check there is an O-ring fitted on the back of the desiccator. Screw the desiccator into the EOD/Camera by gripping the plastic weather shield and rotating clockwise. Tighten down, compressing the O-ring onto the sealing face.</a:t>
            </a:r>
          </a:p>
          <a:p>
            <a:pPr marL="342900" indent="-342900">
              <a:buFont typeface="+mj-lt"/>
              <a:buAutoNum type="arabicPeriod"/>
            </a:pPr>
            <a:endParaRPr lang="en-GB" sz="1200" b="1" i="0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GB" sz="1200" b="1" i="0" dirty="0">
              <a:effectLst/>
            </a:endParaRPr>
          </a:p>
          <a:p>
            <a:pPr algn="ctr"/>
            <a:r>
              <a:rPr lang="en-GB" sz="1600" i="1" dirty="0"/>
              <a:t>Never leave the EOD/Camera without a desiccator fitted as this may damage the equipment</a:t>
            </a:r>
            <a:endParaRPr lang="en-GB" sz="1600" i="1" dirty="0">
              <a:effectLst/>
            </a:endParaRPr>
          </a:p>
          <a:p>
            <a:endParaRPr lang="en-GB" sz="1400" b="1" i="0" dirty="0">
              <a:effectLst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055E464-A8AC-40E5-94DE-B01A7C07C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4039" y="4266364"/>
            <a:ext cx="3515589" cy="1994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6631F3-FAC6-4FE2-958E-AF535A77F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206" y="1785578"/>
            <a:ext cx="3367457" cy="221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0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Desiccator Replacement LRF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517045"/>
            <a:ext cx="698446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b="1" dirty="0"/>
          </a:p>
          <a:p>
            <a:r>
              <a:rPr lang="en-GB" sz="1200" dirty="0"/>
              <a:t>WARNING: All power must be removed from the system before starting this procedure.</a:t>
            </a:r>
            <a:r>
              <a:rPr lang="en-GB" sz="1200" b="1" dirty="0"/>
              <a:t> </a:t>
            </a:r>
            <a:r>
              <a:rPr lang="en-GB" sz="1200" dirty="0"/>
              <a:t>Only use desiccators supplied and approved by Chess Dynamics. Do not use dry nitrogen to purge the LP17D. </a:t>
            </a:r>
          </a:p>
          <a:p>
            <a:endParaRPr lang="en-GB" sz="1200" b="1" dirty="0"/>
          </a:p>
          <a:p>
            <a:endParaRPr lang="en-GB" sz="1200" b="1" i="0" dirty="0">
              <a:effectLst/>
            </a:endParaRPr>
          </a:p>
          <a:p>
            <a:r>
              <a:rPr lang="en-GB" sz="1200" b="1" dirty="0"/>
              <a:t>Tools and consumables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Spanner, purge valve cap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Purge valve adaptor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Pressure regulated, dry, synthetic air with a dew point of -70 °C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New replacement desiccator</a:t>
            </a:r>
          </a:p>
          <a:p>
            <a:endParaRPr lang="en-GB" sz="1200" b="1" dirty="0"/>
          </a:p>
          <a:p>
            <a:r>
              <a:rPr lang="en-GB" sz="1200" b="1" i="0" dirty="0">
                <a:effectLst/>
              </a:rPr>
              <a:t>Replacement procedure</a:t>
            </a:r>
            <a:endParaRPr lang="en-GB" sz="1200" b="1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Remove the protective cap from the purge valve and fit the purge valve adaptor to the LP17D.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Pressurize the system to 225±7.5 mmHg with dry synthetic air.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Remove the desiccator holder from the LP17D.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Let the dry synthetic air escape through the desiccator membrane and keep the air flowing for at least 10 minutes.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Prepare the new desiccant holder by removing the protective cap from the holder.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Keep the system under pressure while replacing the desiccator.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/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Remove the purge valve adaptor and replace the purge valve protective cap.</a:t>
            </a:r>
          </a:p>
          <a:p>
            <a:endParaRPr lang="en-GB" sz="1200" b="1" i="0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GB" sz="1200" b="1" i="0" dirty="0">
              <a:effectLst/>
            </a:endParaRPr>
          </a:p>
          <a:p>
            <a:endParaRPr lang="en-GB" sz="1400" b="1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5231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10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4224628" y="3198167"/>
            <a:ext cx="340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1780958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Practical Session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2159000"/>
            <a:ext cx="9057089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Practical Session with the system</a:t>
            </a:r>
          </a:p>
          <a:p>
            <a:endParaRPr lang="en-GB" sz="24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Understand system components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Locations of fitment in vehicle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Deployment checks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Monthly system checks</a:t>
            </a:r>
          </a:p>
        </p:txBody>
      </p:sp>
    </p:spTree>
    <p:extLst>
      <p:ext uri="{BB962C8B-B14F-4D97-AF65-F5344CB8AC3E}">
        <p14:creationId xmlns:p14="http://schemas.microsoft.com/office/powerpoint/2010/main" val="2672913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Forsvaret dokument for prosjekt" ma:contentTypeID="0x010100E04E9CB587854BDCB31D5A9387256C63005987441D6252D64C88032088E8BB162100E98EAFB3B30DA3429737080FEC168EA3" ma:contentTypeVersion="3" ma:contentTypeDescription="Innholdstype for dokumenter med utvidet informasjon for Forsvaret." ma:contentTypeScope="" ma:versionID="56d918a84c0e8f531122e8c8445f7583">
  <xsd:schema xmlns:xsd="http://www.w3.org/2001/XMLSchema" xmlns:xs="http://www.w3.org/2001/XMLSchema" xmlns:p="http://schemas.microsoft.com/office/2006/metadata/properties" xmlns:ns2="1fc9ba9e-a5a1-4dc8-b26f-36b9b118e4dc" xmlns:ns3="9b1003e6-3149-445c-921e-1f8062b4eb82" targetNamespace="http://schemas.microsoft.com/office/2006/metadata/properties" ma:root="true" ma:fieldsID="cd1dac4165e24f91e6ee686308a91d6c" ns2:_="" ns3:_="">
    <xsd:import namespace="1fc9ba9e-a5a1-4dc8-b26f-36b9b118e4dc"/>
    <xsd:import namespace="9b1003e6-3149-445c-921e-1f8062b4eb82"/>
    <xsd:element name="properties">
      <xsd:complexType>
        <xsd:sequence>
          <xsd:element name="documentManagement">
            <xsd:complexType>
              <xsd:all>
                <xsd:element ref="ns2:ForsvaretTeamsiteOrganizationNoteField" minOccurs="0"/>
                <xsd:element ref="ns2:ForsvaretTeamsiteSubjectNoteField" minOccurs="0"/>
                <xsd:element ref="ns2:ForsvaretTeamsiteSecurityLevelNoteField" minOccurs="0"/>
                <xsd:element ref="ns3:TaxKeywordTaxHTField" minOccurs="0"/>
                <xsd:element ref="ns2:ForsvaretTeamsiteDocumentStatusField" minOccurs="0"/>
                <xsd:element ref="ns3:_dlc_DocId" minOccurs="0"/>
                <xsd:element ref="ns3:_dlc_DocIdUrl" minOccurs="0"/>
                <xsd:element ref="ns3:_dlc_DocIdPersistId" minOccurs="0"/>
                <xsd:element ref="ns3:j10f4946cd8f43ba90e1901dbecbc75f" minOccurs="0"/>
                <xsd:element ref="ns3:TaxCatchAll" minOccurs="0"/>
                <xsd:element ref="ns3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9ba9e-a5a1-4dc8-b26f-36b9b118e4dc" elementFormDefault="qualified">
    <xsd:import namespace="http://schemas.microsoft.com/office/2006/documentManagement/types"/>
    <xsd:import namespace="http://schemas.microsoft.com/office/infopath/2007/PartnerControls"/>
    <xsd:element name="ForsvaretTeamsiteOrganizationNoteField" ma:index="9" nillable="true" ma:taxonomy="true" ma:internalName="ForsvaretTeamsiteOrganizationNoteField" ma:taxonomyFieldName="ForsvaretTeamsiteOrganization" ma:displayName="Organisasjon" ma:fieldId="{ce581202-aef1-40d5-93f6-1bfc97bfdfec}" ma:taxonomyMulti="true" ma:sspId="9bc1ae65-7bad-4a1a-867d-1417b907e5da" ma:termSetId="8ef42b10-e278-477c-a425-1308312cba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ubjectNoteField" ma:index="11" nillable="true" ma:taxonomy="true" ma:internalName="ForsvaretTeamsiteSubjectNoteField" ma:taxonomyFieldName="ForsvaretTeamsiteSubject" ma:displayName="Fag" ma:fieldId="{90867574-42ca-409e-8347-9ecc3a382dc4}" ma:taxonomyMulti="true" ma:sspId="9bc1ae65-7bad-4a1a-867d-1417b907e5da" ma:termSetId="2cfcbc71-4f83-4af0-ad30-f439954cf9b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ecurityLevelNoteField" ma:index="13" ma:taxonomy="true" ma:internalName="ForsvaretTeamsiteSecurityLevelNoteField" ma:taxonomyFieldName="ForsvaretTeamsiteSecurityLevel" ma:displayName="Graderingsnivå" ma:fieldId="{9236b146-51f2-4d7d-9179-f23cb0260ed6}" ma:sspId="9bc1ae65-7bad-4a1a-867d-1417b907e5da" ma:termSetId="ca32687f-15c1-4b8a-bc76-5721c7b52a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DocumentStatusField" ma:index="16" nillable="true" ma:displayName="Dokumentstatus" ma:default="Ikke startet" ma:description="Brukes til å vise status for ett dokument" ma:internalName="ForsvaretTeamsiteDocumentStatusField">
      <xsd:simpleType>
        <xsd:restriction base="dms:Choice">
          <xsd:enumeration value="Ikke startet"/>
          <xsd:enumeration value="Under arbeid"/>
          <xsd:enumeration value="Ferdig"/>
          <xsd:enumeration value="Godkjent"/>
          <xsd:enumeration value="Utdatert"/>
          <xsd:enumeration value="Skal arkiver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1003e6-3149-445c-921e-1f8062b4eb8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5" nillable="true" ma:taxonomy="true" ma:internalName="TaxKeywordTaxHTField" ma:taxonomyFieldName="TaxKeyword" ma:displayName="Fritekstnøkkelord" ma:fieldId="{23f27201-bee3-471e-b2e7-b64fd8b7ca38}" ma:taxonomyMulti="true" ma:sspId="9bc1ae65-7bad-4a1a-867d-1417b907e5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1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18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j10f4946cd8f43ba90e1901dbecbc75f" ma:index="20" nillable="true" ma:taxonomy="true" ma:internalName="j10f4946cd8f43ba90e1901dbecbc75f" ma:taxonomyFieldName="Prosjektfaser" ma:displayName="Prosjektfaser" ma:fieldId="{310f4946-cd8f-43ba-90e1-901dbecbc75f}" ma:taxonomyMulti="true" ma:sspId="9bc1ae65-7bad-4a1a-867d-1417b907e5da" ma:termSetId="1f156fb7-c26f-4a08-8c73-f5f793d326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1" nillable="true" ma:displayName="Global taksonomikolonne" ma:description="" ma:hidden="true" ma:list="{bbf0418a-f67f-40a5-9663-1c116d20125c}" ma:internalName="TaxCatchAll" ma:showField="CatchAllData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2" nillable="true" ma:displayName="Global taksonomikolonne1" ma:description="" ma:hidden="true" ma:list="{bbf0418a-f67f-40a5-9663-1c116d20125c}" ma:internalName="TaxCatchAllLabel" ma:readOnly="true" ma:showField="CatchAllDataLabel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9b1003e6-3149-445c-921e-1f8062b4eb82">
      <Terms xmlns="http://schemas.microsoft.com/office/infopath/2007/PartnerControls"/>
    </TaxKeywordTaxHTField>
    <TaxCatchAll xmlns="9b1003e6-3149-445c-921e-1f8062b4eb82">
      <Value>41</Value>
      <Value>40</Value>
      <Value>48</Value>
    </TaxCatchAll>
    <ForsvaretTeamsiteSubject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Erfaringshåndtering</TermName>
          <TermId xmlns="http://schemas.microsoft.com/office/infopath/2007/PartnerControls">b6e04964-d8a7-45db-be58-b776cc67133b</TermId>
        </TermInfo>
      </Terms>
    </ForsvaretTeamsiteSubjectNoteField>
    <ForsvaretTeamsiteSecurityLevel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UGRADERT</TermName>
          <TermId xmlns="http://schemas.microsoft.com/office/infopath/2007/PartnerControls">d00673f2-4025-410d-80f3-e4b359da56af</TermId>
        </TermInfo>
      </Terms>
    </ForsvaretTeamsiteSecurityLevelNoteField>
    <j10f4946cd8f43ba90e1901dbecbc75f xmlns="9b1003e6-3149-445c-921e-1f8062b4eb82">
      <Terms xmlns="http://schemas.microsoft.com/office/infopath/2007/PartnerControls"/>
    </j10f4946cd8f43ba90e1901dbecbc75f>
    <ForsvaretTeamsiteDocumentStatusField xmlns="1fc9ba9e-a5a1-4dc8-b26f-36b9b118e4dc">Ikke startet</ForsvaretTeamsiteDocumentStatusField>
    <ForsvaretTeamsiteOrganization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HVSKS</TermName>
          <TermId xmlns="http://schemas.microsoft.com/office/infopath/2007/PartnerControls">11226253-0110-4b48-87df-b88a409705b2</TermId>
        </TermInfo>
      </Terms>
    </ForsvaretTeamsiteOrganizationNoteField>
    <_dlc_DocId xmlns="9b1003e6-3149-445c-921e-1f8062b4eb82">RJCVJ63PKJHY-351973623-73</_dlc_DocId>
    <_dlc_DocIdUrl xmlns="9b1003e6-3149-445c-921e-1f8062b4eb82">
      <Url>https://rom.mil.no/sites/4201/_layouts/15/DocIdRedir.aspx?ID=RJCVJ63PKJHY-351973623-73</Url>
      <Description>RJCVJ63PKJHY-351973623-73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5ACE1F-36FE-417A-BD9B-525669BB6DA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ED5E7C2-6478-4154-B8C1-B7C4F65C6A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c9ba9e-a5a1-4dc8-b26f-36b9b118e4dc"/>
    <ds:schemaRef ds:uri="9b1003e6-3149-445c-921e-1f8062b4e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CDFEAA-7AAE-4B98-9180-C274A1CD292E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1fc9ba9e-a5a1-4dc8-b26f-36b9b118e4dc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b1003e6-3149-445c-921e-1f8062b4eb82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F7057A47-D6DC-4604-817E-039F1D0AD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13926</TotalTime>
  <Words>1022</Words>
  <Application>Microsoft Office PowerPoint</Application>
  <PresentationFormat>Widescreen</PresentationFormat>
  <Paragraphs>170</Paragraphs>
  <Slides>11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Office Theme</vt:lpstr>
      <vt:lpstr>NDMA CUAS Specialist Course – Routine Maintenance</vt:lpstr>
      <vt:lpstr>Routine Maintenance - Safety</vt:lpstr>
      <vt:lpstr>Routine Maintenance</vt:lpstr>
      <vt:lpstr>Routine Maintenance – Deployment Checks</vt:lpstr>
      <vt:lpstr>Routine Maintenance – Deployment Checks</vt:lpstr>
      <vt:lpstr>Routine Maintenance - Daily</vt:lpstr>
      <vt:lpstr>Routine Maintenance – Monthly</vt:lpstr>
      <vt:lpstr>Routine Maintenance – Desiccator Replacement EOD/Tecnobit Camera </vt:lpstr>
      <vt:lpstr>Routine Maintenance – Desiccator Replacement LRF</vt:lpstr>
      <vt:lpstr>Routine Maintenance </vt:lpstr>
      <vt:lpstr>Routine Maintenance – Practical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Sandtorv, John Henrik</cp:lastModifiedBy>
  <cp:revision>144</cp:revision>
  <cp:lastPrinted>2021-05-18T10:50:50Z</cp:lastPrinted>
  <dcterms:created xsi:type="dcterms:W3CDTF">2020-07-29T15:29:40Z</dcterms:created>
  <dcterms:modified xsi:type="dcterms:W3CDTF">2025-06-23T07:37:09Z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0x010100E04E9CB587854BDCB31D5A9387256C63005987441D6252D64C88032088E8BB162100E98EAFB3B30DA3429737080FEC168EA3</vt:lpwstr>
  </property>
  <property fmtid="{D5CDD505-2E9C-101B-9397-08002B2CF9AE}" pid="3" name="_dlc_DocIdItemGuid">
    <vt:lpwstr>ee25fa79-81f5-45b1-b03d-66488546263c</vt:lpwstr>
  </property>
  <property fmtid="{D5CDD505-2E9C-101B-9397-08002B2CF9AE}" pid="4" name="TaxKeyword">
    <vt:lpwstr/>
  </property>
  <property fmtid="{D5CDD505-2E9C-101B-9397-08002B2CF9AE}" pid="5" name="a7021a1e3c084df381343a5d51fdc64f">
    <vt:lpwstr/>
  </property>
  <property fmtid="{D5CDD505-2E9C-101B-9397-08002B2CF9AE}" pid="6" name="Prosjektfaser">
    <vt:lpwstr/>
  </property>
  <property fmtid="{D5CDD505-2E9C-101B-9397-08002B2CF9AE}" pid="7" name="ForsvaretTeamsiteOrganization">
    <vt:lpwstr>40;#HVSKS|11226253-0110-4b48-87df-b88a409705b2</vt:lpwstr>
  </property>
  <property fmtid="{D5CDD505-2E9C-101B-9397-08002B2CF9AE}" pid="8" name="ForsvaretTeamsiteSubject">
    <vt:lpwstr>41;#Erfaringshåndtering|b6e04964-d8a7-45db-be58-b776cc67133b</vt:lpwstr>
  </property>
  <property fmtid="{D5CDD505-2E9C-101B-9397-08002B2CF9AE}" pid="9" name="ForsvaretTeamsiteSecurityLevel">
    <vt:lpwstr>48;#UGRADERT|d00673f2-4025-410d-80f3-e4b359da56af</vt:lpwstr>
  </property>
  <property fmtid="{D5CDD505-2E9C-101B-9397-08002B2CF9AE}" pid="10" name="Lokasjon:">
    <vt:lpwstr/>
  </property>
</Properties>
</file>